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74" r:id="rId5"/>
    <p:sldId id="275" r:id="rId6"/>
    <p:sldId id="276" r:id="rId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53">
          <p15:clr>
            <a:srgbClr val="A4A3A4"/>
          </p15:clr>
        </p15:guide>
        <p15:guide id="3" orient="horz" pos="3818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orient="horz" pos="4148">
          <p15:clr>
            <a:srgbClr val="A4A3A4"/>
          </p15:clr>
        </p15:guide>
        <p15:guide id="6" orient="horz" pos="887">
          <p15:clr>
            <a:srgbClr val="A4A3A4"/>
          </p15:clr>
        </p15:guide>
        <p15:guide id="7" orient="horz" pos="2483">
          <p15:clr>
            <a:srgbClr val="A4A3A4"/>
          </p15:clr>
        </p15:guide>
        <p15:guide id="8" orient="horz" pos="1734">
          <p15:clr>
            <a:srgbClr val="A4A3A4"/>
          </p15:clr>
        </p15:guide>
        <p15:guide id="9" orient="horz" pos="1860">
          <p15:clr>
            <a:srgbClr val="A4A3A4"/>
          </p15:clr>
        </p15:guide>
        <p15:guide id="10" pos="2880">
          <p15:clr>
            <a:srgbClr val="A4A3A4"/>
          </p15:clr>
        </p15:guide>
        <p15:guide id="11" pos="389">
          <p15:clr>
            <a:srgbClr val="A4A3A4"/>
          </p15:clr>
        </p15:guide>
        <p15:guide id="12" pos="5605">
          <p15:clr>
            <a:srgbClr val="A4A3A4"/>
          </p15:clr>
        </p15:guide>
        <p15:guide id="13" pos="5380">
          <p15:clr>
            <a:srgbClr val="A4A3A4"/>
          </p15:clr>
        </p15:guide>
        <p15:guide id="14" pos="3455">
          <p15:clr>
            <a:srgbClr val="A4A3A4"/>
          </p15:clr>
        </p15:guide>
        <p15:guide id="15" pos="3689">
          <p15:clr>
            <a:srgbClr val="A4A3A4"/>
          </p15:clr>
        </p15:guide>
        <p15:guide id="16" pos="2018">
          <p15:clr>
            <a:srgbClr val="A4A3A4"/>
          </p15:clr>
        </p15:guide>
        <p15:guide id="17" pos="2510">
          <p15:clr>
            <a:srgbClr val="A4A3A4"/>
          </p15:clr>
        </p15:guide>
        <p15:guide id="18" pos="2330">
          <p15:clr>
            <a:srgbClr val="A4A3A4"/>
          </p15:clr>
        </p15:guide>
        <p15:guide id="19" orient="horz" pos="1620">
          <p15:clr>
            <a:srgbClr val="A4A3A4"/>
          </p15:clr>
        </p15:guide>
        <p15:guide id="20" orient="horz" pos="715">
          <p15:clr>
            <a:srgbClr val="A4A3A4"/>
          </p15:clr>
        </p15:guide>
        <p15:guide id="21" orient="horz" pos="2864">
          <p15:clr>
            <a:srgbClr val="A4A3A4"/>
          </p15:clr>
        </p15:guide>
        <p15:guide id="22" orient="horz" pos="2743">
          <p15:clr>
            <a:srgbClr val="A4A3A4"/>
          </p15:clr>
        </p15:guide>
        <p15:guide id="23" orient="horz" pos="3111">
          <p15:clr>
            <a:srgbClr val="A4A3A4"/>
          </p15:clr>
        </p15:guide>
        <p15:guide id="24" orient="horz" pos="665">
          <p15:clr>
            <a:srgbClr val="A4A3A4"/>
          </p15:clr>
        </p15:guide>
        <p15:guide id="25" orient="horz" pos="1862">
          <p15:clr>
            <a:srgbClr val="A4A3A4"/>
          </p15:clr>
        </p15:guide>
        <p15:guide id="26" orient="horz" pos="1301">
          <p15:clr>
            <a:srgbClr val="A4A3A4"/>
          </p15:clr>
        </p15:guide>
        <p15:guide id="27" orient="horz" pos="13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D31"/>
    <a:srgbClr val="E77231"/>
    <a:srgbClr val="832777"/>
    <a:srgbClr val="780DE9"/>
    <a:srgbClr val="7700EE"/>
    <a:srgbClr val="00BCD7"/>
    <a:srgbClr val="E7314B"/>
    <a:srgbClr val="AD69F7"/>
    <a:srgbClr val="747690"/>
    <a:srgbClr val="009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78292" autoAdjust="0"/>
  </p:normalViewPr>
  <p:slideViewPr>
    <p:cSldViewPr showGuides="1">
      <p:cViewPr varScale="1">
        <p:scale>
          <a:sx n="118" d="100"/>
          <a:sy n="118" d="100"/>
        </p:scale>
        <p:origin x="1182" y="108"/>
      </p:cViewPr>
      <p:guideLst>
        <p:guide orient="horz" pos="2160"/>
        <p:guide orient="horz" pos="953"/>
        <p:guide orient="horz" pos="3818"/>
        <p:guide orient="horz" pos="3657"/>
        <p:guide orient="horz" pos="4148"/>
        <p:guide orient="horz" pos="887"/>
        <p:guide orient="horz" pos="2483"/>
        <p:guide orient="horz" pos="1734"/>
        <p:guide orient="horz" pos="1860"/>
        <p:guide pos="2880"/>
        <p:guide pos="389"/>
        <p:guide pos="5605"/>
        <p:guide pos="5380"/>
        <p:guide pos="3455"/>
        <p:guide pos="3689"/>
        <p:guide pos="2018"/>
        <p:guide pos="2510"/>
        <p:guide pos="2330"/>
        <p:guide orient="horz" pos="1620"/>
        <p:guide orient="horz" pos="715"/>
        <p:guide orient="horz" pos="2864"/>
        <p:guide orient="horz" pos="2743"/>
        <p:guide orient="horz" pos="3111"/>
        <p:guide orient="horz" pos="665"/>
        <p:guide orient="horz" pos="1862"/>
        <p:guide orient="horz" pos="1301"/>
        <p:guide orient="horz" pos="13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4171"/>
    </p:cViewPr>
  </p:sorterViewPr>
  <p:notesViewPr>
    <p:cSldViewPr showGuides="1">
      <p:cViewPr varScale="1">
        <p:scale>
          <a:sx n="63" d="100"/>
          <a:sy n="63" d="100"/>
        </p:scale>
        <p:origin x="-26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8D5A-F220-4656-8EF7-82EFB58E3C37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26157-DAE6-4236-B247-F0C08904D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82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connectivité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fonctionnelle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le striatum gauche et droit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augmenté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après NF. (Ny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caudé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G-D, putamen G-D,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G-D)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augmenté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putamen-G /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 et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 /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Région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frontale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4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79117" y="267494"/>
            <a:ext cx="5313363" cy="2889000"/>
          </a:xfrm>
        </p:spPr>
        <p:txBody>
          <a:bodyPr anchor="ctr" anchorCtr="0"/>
          <a:lstStyle>
            <a:lvl1pPr algn="r">
              <a:defRPr sz="2800" b="0" cap="small" baseline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0244A27E-BD8F-45C0-A4BD-1309014CA1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522" y="4443104"/>
            <a:ext cx="2351238" cy="666585"/>
          </a:xfrm>
        </p:spPr>
        <p:txBody>
          <a:bodyPr anchor="ctr" anchorCtr="0"/>
          <a:lstStyle>
            <a:lvl1pPr algn="l">
              <a:defRPr sz="1100" b="0" cap="none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Auteur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F722670-F30D-BD0C-D5A7-39C4C77F85AC}"/>
              </a:ext>
            </a:extLst>
          </p:cNvPr>
          <p:cNvGrpSpPr/>
          <p:nvPr userDrawn="1"/>
        </p:nvGrpSpPr>
        <p:grpSpPr>
          <a:xfrm>
            <a:off x="2491542" y="4398804"/>
            <a:ext cx="6460749" cy="755187"/>
            <a:chOff x="2491542" y="4398804"/>
            <a:chExt cx="6460749" cy="7551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DED9C4D-7624-AC7B-BA09-E985E2594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8437" y="4559334"/>
              <a:ext cx="1349616" cy="43412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C95C80A-5FEF-7209-4A76-372869C1E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204" y="4506397"/>
              <a:ext cx="81275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3AACEA9-0F8F-6C42-29D1-8C7E1CF6BF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068682" y="4506397"/>
              <a:ext cx="966877" cy="540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830C9BE-D7E1-2DD3-88F7-24D3BFEF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18" name="Image 17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129B2051-1226-8C60-A132-6026EBEB4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605" y="4398804"/>
              <a:ext cx="755187" cy="75518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DF74ABC-8139-F785-05F8-DC1DAC2C89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5CD2F9C-498D-A189-8752-B714357319B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002" y="272482"/>
            <a:ext cx="1695907" cy="16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 Clai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3580B62-F56C-4059-ABE3-DA8FE995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lang="fr-FR" sz="1100" kern="1200" smtClean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B9CBE48D-7727-48D2-8E74-77176EF59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50E8F89-32BC-BE5F-C3B4-EA401A458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1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 Sombre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3580B62-F56C-4059-ABE3-DA8FE995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EA915C9-B8A1-4FF7-91CA-43CCE969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B9CBE48D-7727-48D2-8E74-77176EF59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0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 Dégradé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3580B62-F56C-4059-ABE3-DA8FE995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EA915C9-B8A1-4FF7-91CA-43CCE969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B9CBE48D-7727-48D2-8E74-77176EF59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ombre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4B9D2-750E-47B7-AB72-968ECDFB81CA}"/>
              </a:ext>
            </a:extLst>
          </p:cNvPr>
          <p:cNvSpPr/>
          <p:nvPr userDrawn="1"/>
        </p:nvSpPr>
        <p:spPr>
          <a:xfrm>
            <a:off x="0" y="4428782"/>
            <a:ext cx="9144000" cy="714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79117" y="267494"/>
            <a:ext cx="5313363" cy="2889000"/>
          </a:xfrm>
        </p:spPr>
        <p:txBody>
          <a:bodyPr anchor="ctr" anchorCtr="0"/>
          <a:lstStyle>
            <a:lvl1pPr algn="r"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364889-BB14-DFB3-3426-71B6A1F63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002" y="272482"/>
            <a:ext cx="1695907" cy="1695907"/>
          </a:xfrm>
          <a:prstGeom prst="rect">
            <a:avLst/>
          </a:prstGeom>
        </p:spPr>
      </p:pic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7FDB4F1B-8FA9-731C-CD75-0C18A21F61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522" y="4443104"/>
            <a:ext cx="2351238" cy="666585"/>
          </a:xfrm>
        </p:spPr>
        <p:txBody>
          <a:bodyPr anchor="ctr" anchorCtr="0"/>
          <a:lstStyle>
            <a:lvl1pPr algn="l">
              <a:defRPr sz="1100" b="0" cap="none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Auteur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F181512-A13B-1B48-8E07-3AC3E34E09D8}"/>
              </a:ext>
            </a:extLst>
          </p:cNvPr>
          <p:cNvGrpSpPr/>
          <p:nvPr userDrawn="1"/>
        </p:nvGrpSpPr>
        <p:grpSpPr>
          <a:xfrm>
            <a:off x="2491542" y="4398804"/>
            <a:ext cx="6460749" cy="755187"/>
            <a:chOff x="2491542" y="4398804"/>
            <a:chExt cx="6460749" cy="755187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A3C5F35-3788-F274-0FA5-EC423C982B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8437" y="4559334"/>
              <a:ext cx="1349616" cy="434126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0609A27-47A7-E21A-362F-3954FB5AD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204" y="4506397"/>
              <a:ext cx="81275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6">
              <a:extLst>
                <a:ext uri="{FF2B5EF4-FFF2-40B4-BE49-F238E27FC236}">
                  <a16:creationId xmlns:a16="http://schemas.microsoft.com/office/drawing/2014/main" id="{7246E884-3BCA-9AA4-0265-E10E32C7F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068682" y="4506397"/>
              <a:ext cx="966877" cy="540000"/>
            </a:xfrm>
            <a:prstGeom prst="rect">
              <a:avLst/>
            </a:prstGeom>
          </p:spPr>
        </p:pic>
        <p:pic>
          <p:nvPicPr>
            <p:cNvPr id="26" name="Image 13">
              <a:extLst>
                <a:ext uri="{FF2B5EF4-FFF2-40B4-BE49-F238E27FC236}">
                  <a16:creationId xmlns:a16="http://schemas.microsoft.com/office/drawing/2014/main" id="{15E3D92A-0C80-FEAB-7C9E-20831BCA2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27" name="Image 26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1A394739-7A84-10DC-0E21-FECF911CB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605" y="4398804"/>
              <a:ext cx="755187" cy="755187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5D86F62-64A2-F92B-B216-B3F9CDA05E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22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égradée">
    <p:bg>
      <p:bgPr>
        <a:gradFill flip="none" rotWithShape="1">
          <a:gsLst>
            <a:gs pos="0">
              <a:schemeClr val="bg1"/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4B9D2-750E-47B7-AB72-968ECDFB81CA}"/>
              </a:ext>
            </a:extLst>
          </p:cNvPr>
          <p:cNvSpPr/>
          <p:nvPr userDrawn="1"/>
        </p:nvSpPr>
        <p:spPr>
          <a:xfrm>
            <a:off x="0" y="4428782"/>
            <a:ext cx="9144000" cy="714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79117" y="267494"/>
            <a:ext cx="5313363" cy="2889000"/>
          </a:xfrm>
        </p:spPr>
        <p:txBody>
          <a:bodyPr anchor="ctr" anchorCtr="0"/>
          <a:lstStyle>
            <a:lvl1pPr algn="r"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A4440A-2EB9-6414-4B3F-ABB1D0F9D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002" y="272482"/>
            <a:ext cx="1695907" cy="1695907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574C93B-AFE9-B85B-FDCB-8C253B8FC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522" y="4443104"/>
            <a:ext cx="2351238" cy="666585"/>
          </a:xfrm>
        </p:spPr>
        <p:txBody>
          <a:bodyPr anchor="ctr" anchorCtr="0"/>
          <a:lstStyle>
            <a:lvl1pPr algn="l">
              <a:defRPr sz="1100" b="0" cap="none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Auteur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003846C-EB23-FF28-7F03-7B7AFB0C5014}"/>
              </a:ext>
            </a:extLst>
          </p:cNvPr>
          <p:cNvGrpSpPr/>
          <p:nvPr userDrawn="1"/>
        </p:nvGrpSpPr>
        <p:grpSpPr>
          <a:xfrm>
            <a:off x="2491542" y="4398804"/>
            <a:ext cx="6460749" cy="755187"/>
            <a:chOff x="2491542" y="4398804"/>
            <a:chExt cx="6460749" cy="75518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6B88C5B-1CB7-B474-9882-6B88A9F03E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8437" y="4559334"/>
              <a:ext cx="1349616" cy="43412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4C2BA87-5151-A8EA-3EA3-F21FFBCF4E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204" y="4506397"/>
              <a:ext cx="81275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6">
              <a:extLst>
                <a:ext uri="{FF2B5EF4-FFF2-40B4-BE49-F238E27FC236}">
                  <a16:creationId xmlns:a16="http://schemas.microsoft.com/office/drawing/2014/main" id="{EFD458EA-3FEC-B3EF-11C7-0BA1C27D3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068682" y="4506397"/>
              <a:ext cx="966877" cy="540000"/>
            </a:xfrm>
            <a:prstGeom prst="rect">
              <a:avLst/>
            </a:prstGeom>
          </p:spPr>
        </p:pic>
        <p:pic>
          <p:nvPicPr>
            <p:cNvPr id="17" name="Image 13">
              <a:extLst>
                <a:ext uri="{FF2B5EF4-FFF2-40B4-BE49-F238E27FC236}">
                  <a16:creationId xmlns:a16="http://schemas.microsoft.com/office/drawing/2014/main" id="{68E98E6F-CBB2-CF81-BD11-636F724F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19" name="Image 18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CF3C89DB-FE4C-AB3C-3CF8-F17CEA340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605" y="4398804"/>
              <a:ext cx="755187" cy="75518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79106BE-24D3-EBA9-E6D0-DFAEF81BA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4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Clair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5450"/>
            <a:ext cx="8640960" cy="276090"/>
          </a:xfrm>
        </p:spPr>
        <p:txBody>
          <a:bodyPr/>
          <a:lstStyle>
            <a:lvl1pPr>
              <a:defRPr sz="1600" cap="none" baseline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1520" y="700440"/>
            <a:ext cx="8640960" cy="4037610"/>
          </a:xfrm>
        </p:spPr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7700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7700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7700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271E36-19E9-430A-968E-62C28BDBF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6DB3FA-25E9-49E2-B2CA-B3F43E4D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088E5558-468D-416D-AAA3-36550449A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Sombre 1 colonne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5450"/>
            <a:ext cx="8640960" cy="276090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1520" y="700440"/>
            <a:ext cx="8640960" cy="40376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271E36-19E9-430A-968E-62C28BDBF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6DB3FA-25E9-49E2-B2CA-B3F43E4D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8A78ACFB-F51A-427A-85FB-34B3C4833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Dégradée 1 colonn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5450"/>
            <a:ext cx="8640960" cy="276090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1520" y="700440"/>
            <a:ext cx="8640960" cy="40376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271E36-19E9-430A-968E-62C28BDBF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6DB3FA-25E9-49E2-B2CA-B3F43E4D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8A78ACFB-F51A-427A-85FB-34B3C4833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Claire 2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4101"/>
            <a:ext cx="8640960" cy="276090"/>
          </a:xfrm>
        </p:spPr>
        <p:txBody>
          <a:bodyPr/>
          <a:lstStyle>
            <a:lvl1pPr>
              <a:defRPr lang="fr-FR" sz="1600" b="0" kern="1200" cap="none" baseline="0" dirty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</a:pPr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80723" y="718020"/>
            <a:ext cx="3960000" cy="3960000"/>
          </a:xfrm>
        </p:spPr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919171" y="680191"/>
            <a:ext cx="39600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E915278-1849-4BCD-8822-AB26AF1E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lang="fr-FR" sz="1100" kern="1200" smtClean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776CD0A-B2FB-4C8F-BFDE-2A6A3A2E5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13" name="Picture 12" descr="A close up of a necklace&#10;&#10;Description automatically generated">
            <a:extLst>
              <a:ext uri="{FF2B5EF4-FFF2-40B4-BE49-F238E27FC236}">
                <a16:creationId xmlns:a16="http://schemas.microsoft.com/office/drawing/2014/main" id="{AB3C315F-FDEA-4640-B594-9A9D8AC78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Sombre 2 colonnes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4101"/>
            <a:ext cx="8640960" cy="276090"/>
          </a:xfrm>
        </p:spPr>
        <p:txBody>
          <a:bodyPr/>
          <a:lstStyle>
            <a:lvl1pPr>
              <a:defRPr lang="fr-FR" sz="16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</a:pPr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80723" y="718020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919171" y="680191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E915278-1849-4BCD-8822-AB26AF1E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776CD0A-B2FB-4C8F-BFDE-2A6A3A2E5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13" name="Picture 12" descr="A close up of a necklace&#10;&#10;Description automatically generated">
            <a:extLst>
              <a:ext uri="{FF2B5EF4-FFF2-40B4-BE49-F238E27FC236}">
                <a16:creationId xmlns:a16="http://schemas.microsoft.com/office/drawing/2014/main" id="{BE653CC5-A236-412D-A67D-5EE9185AB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Dégradée 2 colonnes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4101"/>
            <a:ext cx="8640960" cy="276090"/>
          </a:xfrm>
        </p:spPr>
        <p:txBody>
          <a:bodyPr/>
          <a:lstStyle>
            <a:lvl1pPr>
              <a:defRPr lang="fr-FR" sz="16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</a:pPr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80723" y="718020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919171" y="680191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E915278-1849-4BCD-8822-AB26AF1E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776CD0A-B2FB-4C8F-BFDE-2A6A3A2E5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13" name="Picture 12" descr="A close up of a necklace&#10;&#10;Description automatically generated">
            <a:extLst>
              <a:ext uri="{FF2B5EF4-FFF2-40B4-BE49-F238E27FC236}">
                <a16:creationId xmlns:a16="http://schemas.microsoft.com/office/drawing/2014/main" id="{BE653CC5-A236-412D-A67D-5EE9185AB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C688E-CE32-4C4F-817B-4EA05F404AE2}"/>
              </a:ext>
            </a:extLst>
          </p:cNvPr>
          <p:cNvSpPr/>
          <p:nvPr userDrawn="1"/>
        </p:nvSpPr>
        <p:spPr>
          <a:xfrm>
            <a:off x="0" y="4611118"/>
            <a:ext cx="9144000" cy="532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1520" y="0"/>
            <a:ext cx="8424937" cy="3865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688183"/>
            <a:ext cx="8640960" cy="40438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8EB42C8-B8D0-4760-A042-18278CCC4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80F6EDB-8AF6-41FF-9413-EF9C52B32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/>
          </a:p>
        </p:txBody>
      </p:sp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F0F127A7-385F-4596-98C5-B2DF756F06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731989"/>
            <a:ext cx="402172" cy="390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3" r:id="rId3"/>
    <p:sldLayoutId id="2147483669" r:id="rId4"/>
    <p:sldLayoutId id="2147483688" r:id="rId5"/>
    <p:sldLayoutId id="2147483686" r:id="rId6"/>
    <p:sldLayoutId id="2147483671" r:id="rId7"/>
    <p:sldLayoutId id="2147483690" r:id="rId8"/>
    <p:sldLayoutId id="2147483689" r:id="rId9"/>
    <p:sldLayoutId id="2147483692" r:id="rId10"/>
    <p:sldLayoutId id="2147483682" r:id="rId11"/>
    <p:sldLayoutId id="2147483691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1" kern="1200" cap="small" baseline="0">
          <a:solidFill>
            <a:srgbClr val="832777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600" b="0" kern="1200" cap="none" baseline="0">
          <a:solidFill>
            <a:srgbClr val="832777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400" b="0" kern="1200" cap="none">
          <a:solidFill>
            <a:srgbClr val="832777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200" b="0" kern="1200" cap="none">
          <a:solidFill>
            <a:srgbClr val="7700EE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3pPr>
      <a:lvl4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►"/>
        <a:defRPr sz="1200" b="0" kern="1200" cap="none">
          <a:solidFill>
            <a:srgbClr val="7700EE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4pPr>
      <a:lvl5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>
            <a:lumMod val="50000"/>
          </a:schemeClr>
        </a:buClr>
        <a:buSzPct val="100000"/>
        <a:buFont typeface="Arial" panose="020B0604020202020204" pitchFamily="34" charset="0"/>
        <a:buChar char="-"/>
        <a:defRPr sz="1200" b="0" kern="1200" cap="none">
          <a:solidFill>
            <a:srgbClr val="7700EE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C3C1E-4949-43CD-86A3-813F9959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Brieuc Léger</a:t>
            </a:r>
            <a:endParaRPr lang="en-GB" cap="non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5C1814-CBD2-4A3D-BD04-C9628B66D0D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75000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400" dirty="0"/>
              <a:t>Licence de Biologie mention Sciences de la vie spécialité Écologie : 2020, Université de Caen</a:t>
            </a:r>
          </a:p>
          <a:p>
            <a:pPr>
              <a:buClr>
                <a:schemeClr val="bg1"/>
              </a:buClr>
              <a:buSzPct val="75000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400" dirty="0"/>
              <a:t>Master en Comportement Animal et Humain (Éthologie) : 2022, Université de Rennes 1</a:t>
            </a:r>
          </a:p>
          <a:p>
            <a:pPr>
              <a:buClr>
                <a:schemeClr val="bg1"/>
              </a:buClr>
              <a:buSzPct val="75000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400" dirty="0"/>
              <a:t>Stage de Master : Vers une approche par neurofeedback </a:t>
            </a:r>
            <a:r>
              <a:rPr lang="fr-FR" sz="1400" dirty="0" err="1"/>
              <a:t>fNIRS</a:t>
            </a:r>
            <a:r>
              <a:rPr lang="fr-FR" sz="1400" dirty="0"/>
              <a:t> comme intervention corrective contre l’hyperphagie émotionnelle, St-Gilles (INRAE Bretagne), sous la supervision de David Val-</a:t>
            </a:r>
            <a:r>
              <a:rPr lang="fr-FR" sz="1400" dirty="0" err="1"/>
              <a:t>Laillet</a:t>
            </a:r>
            <a:r>
              <a:rPr lang="fr-FR" sz="1400" dirty="0"/>
              <a:t> et la </a:t>
            </a:r>
            <a:r>
              <a:rPr lang="fr-FR" sz="1400" dirty="0" err="1"/>
              <a:t>co</a:t>
            </a:r>
            <a:r>
              <a:rPr lang="fr-FR" sz="1400" dirty="0"/>
              <a:t>-supervision de Nicolas </a:t>
            </a:r>
            <a:r>
              <a:rPr lang="fr-FR" sz="1400" dirty="0" err="1"/>
              <a:t>Coquery</a:t>
            </a:r>
            <a:r>
              <a:rPr lang="fr-FR" sz="1400" dirty="0"/>
              <a:t> et Ambre Godet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0E531-8E9A-41C7-846B-25FD007E1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91E3A4-4A02-456B-BD51-35A2E5553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4127" y="4746750"/>
            <a:ext cx="3186101" cy="365125"/>
          </a:xfrm>
        </p:spPr>
        <p:txBody>
          <a:bodyPr/>
          <a:lstStyle/>
          <a:p>
            <a:r>
              <a:rPr lang="da-DK" sz="1050" i="1" dirty="0"/>
              <a:t>Séminaire ”Nouveaux Doctorants” 25 janvier 2024</a:t>
            </a:r>
            <a:endParaRPr lang="fr-FR" sz="1050" i="1" dirty="0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3432DA9A-3386-487D-9632-3BD728BC2CB1}"/>
              </a:ext>
            </a:extLst>
          </p:cNvPr>
          <p:cNvSpPr/>
          <p:nvPr/>
        </p:nvSpPr>
        <p:spPr>
          <a:xfrm>
            <a:off x="35496" y="2931078"/>
            <a:ext cx="5475820" cy="119888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B61AF6D-383E-4690-9946-6224508B7839}"/>
              </a:ext>
            </a:extLst>
          </p:cNvPr>
          <p:cNvSpPr txBox="1"/>
          <p:nvPr/>
        </p:nvSpPr>
        <p:spPr>
          <a:xfrm>
            <a:off x="387997" y="2664048"/>
            <a:ext cx="4673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59668F2-5ABD-4C9F-9DC9-245F2AB92D68}"/>
              </a:ext>
            </a:extLst>
          </p:cNvPr>
          <p:cNvSpPr txBox="1"/>
          <p:nvPr/>
        </p:nvSpPr>
        <p:spPr>
          <a:xfrm>
            <a:off x="1" y="3830100"/>
            <a:ext cx="125301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Visite d'inclusion 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DACB262-0DCD-4398-B765-E2BEAE76491F}"/>
              </a:ext>
            </a:extLst>
          </p:cNvPr>
          <p:cNvCxnSpPr>
            <a:cxnSpLocks/>
          </p:cNvCxnSpPr>
          <p:nvPr/>
        </p:nvCxnSpPr>
        <p:spPr>
          <a:xfrm>
            <a:off x="1315788" y="2571750"/>
            <a:ext cx="0" cy="2450998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8CAA17C7-0DC9-4CC9-9D2A-1D0CD60CFCDE}"/>
              </a:ext>
            </a:extLst>
          </p:cNvPr>
          <p:cNvSpPr txBox="1"/>
          <p:nvPr/>
        </p:nvSpPr>
        <p:spPr>
          <a:xfrm>
            <a:off x="-60175" y="2925658"/>
            <a:ext cx="136035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 err="1">
                <a:solidFill>
                  <a:schemeClr val="bg1"/>
                </a:solidFill>
              </a:rPr>
              <a:t>Jsq'à</a:t>
            </a:r>
            <a:r>
              <a:rPr lang="fr-FR" sz="1100" dirty="0">
                <a:solidFill>
                  <a:schemeClr val="bg1"/>
                </a:solidFill>
              </a:rPr>
              <a:t> 1 mois avant</a:t>
            </a:r>
          </a:p>
        </p:txBody>
      </p:sp>
      <p:pic>
        <p:nvPicPr>
          <p:cNvPr id="31" name="Image 27" descr="Une image contenant texte, personne, intérieur, homme&#10;&#10;Description générée automatiquement">
            <a:extLst>
              <a:ext uri="{FF2B5EF4-FFF2-40B4-BE49-F238E27FC236}">
                <a16:creationId xmlns:a16="http://schemas.microsoft.com/office/drawing/2014/main" id="{AE46906C-5825-4E28-9E44-A34284A6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4" y="4091710"/>
            <a:ext cx="733981" cy="73398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23DE7C65-65A3-4FEC-9827-2F64266BD180}"/>
              </a:ext>
            </a:extLst>
          </p:cNvPr>
          <p:cNvSpPr txBox="1"/>
          <p:nvPr/>
        </p:nvSpPr>
        <p:spPr>
          <a:xfrm>
            <a:off x="1671530" y="2669468"/>
            <a:ext cx="5158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6AD926D-9CC2-468E-90CA-2E6122F6E055}"/>
              </a:ext>
            </a:extLst>
          </p:cNvPr>
          <p:cNvSpPr txBox="1"/>
          <p:nvPr/>
        </p:nvSpPr>
        <p:spPr>
          <a:xfrm>
            <a:off x="1411653" y="2931078"/>
            <a:ext cx="10466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1ère semaine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86A3AC7-515A-4ABC-8147-17650862D920}"/>
              </a:ext>
            </a:extLst>
          </p:cNvPr>
          <p:cNvSpPr txBox="1"/>
          <p:nvPr/>
        </p:nvSpPr>
        <p:spPr>
          <a:xfrm>
            <a:off x="1253011" y="3996231"/>
            <a:ext cx="136035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Questionnaires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fNIRS (NF)</a:t>
            </a:r>
          </a:p>
          <a:p>
            <a:pPr algn="ctr"/>
            <a:r>
              <a:rPr lang="fr-FR" sz="1100" dirty="0" err="1">
                <a:solidFill>
                  <a:schemeClr val="bg1"/>
                </a:solidFill>
                <a:ea typeface="+mn-lt"/>
                <a:cs typeface="+mn-lt"/>
              </a:rPr>
              <a:t>fMRI</a:t>
            </a:r>
            <a:r>
              <a:rPr lang="fr-FR" sz="1100" dirty="0">
                <a:solidFill>
                  <a:schemeClr val="bg1"/>
                </a:solidFill>
                <a:ea typeface="+mn-lt"/>
                <a:cs typeface="+mn-lt"/>
              </a:rPr>
              <a:t> (connectivité)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19A02AE-AAA4-4DC2-A173-C34EB3608979}"/>
              </a:ext>
            </a:extLst>
          </p:cNvPr>
          <p:cNvCxnSpPr>
            <a:cxnSpLocks/>
          </p:cNvCxnSpPr>
          <p:nvPr/>
        </p:nvCxnSpPr>
        <p:spPr>
          <a:xfrm>
            <a:off x="2555776" y="2576919"/>
            <a:ext cx="0" cy="2450998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D95D5D3C-3766-4B8E-9234-2CFC8CA93256}"/>
              </a:ext>
            </a:extLst>
          </p:cNvPr>
          <p:cNvSpPr txBox="1"/>
          <p:nvPr/>
        </p:nvSpPr>
        <p:spPr>
          <a:xfrm>
            <a:off x="2744985" y="2659076"/>
            <a:ext cx="57380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V2-V7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241DC6B-286B-4C1A-B0AA-5A93541DB41B}"/>
              </a:ext>
            </a:extLst>
          </p:cNvPr>
          <p:cNvSpPr txBox="1"/>
          <p:nvPr/>
        </p:nvSpPr>
        <p:spPr>
          <a:xfrm>
            <a:off x="2522098" y="2931790"/>
            <a:ext cx="11105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2è-3è semaine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044ABB0-A4A0-4CBC-8DBA-E1E54F5482C0}"/>
              </a:ext>
            </a:extLst>
          </p:cNvPr>
          <p:cNvSpPr txBox="1"/>
          <p:nvPr/>
        </p:nvSpPr>
        <p:spPr>
          <a:xfrm rot="-10800000" flipV="1">
            <a:off x="2501642" y="3839220"/>
            <a:ext cx="115212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Questionnaires</a:t>
            </a:r>
          </a:p>
          <a:p>
            <a:pPr algn="ctr"/>
            <a:r>
              <a:rPr lang="fr-FR" sz="1100" dirty="0" err="1">
                <a:solidFill>
                  <a:schemeClr val="bg1"/>
                </a:solidFill>
              </a:rPr>
              <a:t>fNIRS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45" name="Image 2" descr="Une image contenant intérieur, mur, personne, guichet&#10;&#10;Description générée automatiquement">
            <a:extLst>
              <a:ext uri="{FF2B5EF4-FFF2-40B4-BE49-F238E27FC236}">
                <a16:creationId xmlns:a16="http://schemas.microsoft.com/office/drawing/2014/main" id="{59964BA7-A225-47C8-B9F8-D60A981CC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37" y="4277077"/>
            <a:ext cx="735011" cy="694192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DB99CF10-ADA2-4C05-8FF9-FDB3DD4900D3}"/>
              </a:ext>
            </a:extLst>
          </p:cNvPr>
          <p:cNvSpPr txBox="1"/>
          <p:nvPr/>
        </p:nvSpPr>
        <p:spPr>
          <a:xfrm>
            <a:off x="4073349" y="2669468"/>
            <a:ext cx="36407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V8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1916303-771D-43F3-8354-2C613C45D3D7}"/>
              </a:ext>
            </a:extLst>
          </p:cNvPr>
          <p:cNvSpPr txBox="1"/>
          <p:nvPr/>
        </p:nvSpPr>
        <p:spPr>
          <a:xfrm>
            <a:off x="3575921" y="3986553"/>
            <a:ext cx="137636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Questionnaires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fNIRS (NF)</a:t>
            </a:r>
          </a:p>
          <a:p>
            <a:pPr algn="ctr"/>
            <a:r>
              <a:rPr lang="fr-FR" sz="1100" dirty="0" err="1">
                <a:solidFill>
                  <a:schemeClr val="bg1"/>
                </a:solidFill>
                <a:ea typeface="+mn-lt"/>
                <a:cs typeface="+mn-lt"/>
              </a:rPr>
              <a:t>fMRI</a:t>
            </a:r>
            <a:r>
              <a:rPr lang="fr-FR" sz="1100" dirty="0">
                <a:solidFill>
                  <a:schemeClr val="bg1"/>
                </a:solidFill>
                <a:ea typeface="+mn-lt"/>
                <a:cs typeface="+mn-lt"/>
              </a:rPr>
              <a:t> (connectivité)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BCA076E-E9D3-438A-B8DD-408888D8A29B}"/>
              </a:ext>
            </a:extLst>
          </p:cNvPr>
          <p:cNvSpPr txBox="1"/>
          <p:nvPr/>
        </p:nvSpPr>
        <p:spPr>
          <a:xfrm>
            <a:off x="3793921" y="2940341"/>
            <a:ext cx="92209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4è semaine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00FC20D-B528-4BBE-A534-7E250CA2DFE5}"/>
              </a:ext>
            </a:extLst>
          </p:cNvPr>
          <p:cNvCxnSpPr>
            <a:cxnSpLocks/>
          </p:cNvCxnSpPr>
          <p:nvPr/>
        </p:nvCxnSpPr>
        <p:spPr>
          <a:xfrm>
            <a:off x="3632683" y="2571750"/>
            <a:ext cx="0" cy="2450998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E34CA20C-2E4E-4D0F-85A6-C79ED1E2E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995" y="2488373"/>
            <a:ext cx="3519658" cy="20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C3C1E-4949-43CD-86A3-813F9959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Brieuc Léger</a:t>
            </a:r>
            <a:endParaRPr lang="en-GB" cap="non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19660-0895-417C-9B5E-7EE809E2F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Présentation du sujet de thèse</a:t>
            </a: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5C1814-CBD2-4A3D-BD04-C9628B66D0D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r-FR" sz="1400" dirty="0"/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dirty="0"/>
              <a:t>Sujet : Effet de stimulations sensorielles sur les régions cérébrales sensorimotrices : étude hémodynamique par </a:t>
            </a:r>
            <a:r>
              <a:rPr lang="fr-FR" sz="1400" dirty="0" err="1"/>
              <a:t>fNIRS</a:t>
            </a:r>
            <a:endParaRPr lang="fr-FR" sz="1400" dirty="0"/>
          </a:p>
          <a:p>
            <a:pPr marL="285750" indent="-285750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dirty="0"/>
              <a:t>Encadrants : </a:t>
            </a:r>
          </a:p>
          <a:p>
            <a:pPr marL="1182688" lvl="1" indent="-285750">
              <a:buClr>
                <a:schemeClr val="bg1"/>
              </a:buClr>
              <a:buSzPct val="100000"/>
              <a:buFont typeface="Symbol" panose="05050102010706020507" pitchFamily="18" charset="2"/>
              <a:buChar char=""/>
            </a:pPr>
            <a:r>
              <a:rPr lang="fr-FR" dirty="0"/>
              <a:t>Stéphane, </a:t>
            </a:r>
            <a:r>
              <a:rPr lang="fr-FR" dirty="0" err="1"/>
              <a:t>Perrey</a:t>
            </a:r>
            <a:r>
              <a:rPr lang="fr-FR" dirty="0"/>
              <a:t>, </a:t>
            </a:r>
            <a:r>
              <a:rPr lang="fr-FR" i="1" dirty="0" err="1"/>
              <a:t>EuroMov</a:t>
            </a:r>
            <a:r>
              <a:rPr lang="fr-FR" i="1" dirty="0"/>
              <a:t> DHM (Directeur)</a:t>
            </a:r>
          </a:p>
          <a:p>
            <a:pPr marL="1182688" lvl="1" indent="-285750">
              <a:buClr>
                <a:schemeClr val="bg1"/>
              </a:buClr>
              <a:buSzPct val="100000"/>
              <a:buFont typeface="Symbol" panose="05050102010706020507" pitchFamily="18" charset="2"/>
              <a:buChar char=""/>
            </a:pPr>
            <a:r>
              <a:rPr lang="fr-FR" dirty="0"/>
              <a:t>Canan, </a:t>
            </a:r>
            <a:r>
              <a:rPr lang="fr-FR" dirty="0" err="1"/>
              <a:t>Ozsancak</a:t>
            </a:r>
            <a:r>
              <a:rPr lang="fr-FR" dirty="0"/>
              <a:t>, </a:t>
            </a:r>
            <a:r>
              <a:rPr lang="fr-FR" i="1" dirty="0"/>
              <a:t>CHU d’Orléans (Co-directrice)</a:t>
            </a:r>
          </a:p>
          <a:p>
            <a:pPr marL="1182688" lvl="1" indent="-285750">
              <a:buClr>
                <a:schemeClr val="bg1"/>
              </a:buClr>
              <a:buSzPct val="100000"/>
              <a:buFont typeface="Symbol" panose="05050102010706020507" pitchFamily="18" charset="2"/>
              <a:buChar char=""/>
            </a:pPr>
            <a:r>
              <a:rPr lang="fr-FR" dirty="0"/>
              <a:t>Pascal, </a:t>
            </a:r>
            <a:r>
              <a:rPr lang="fr-FR" dirty="0" err="1"/>
              <a:t>Auzou</a:t>
            </a:r>
            <a:r>
              <a:rPr lang="fr-FR" dirty="0"/>
              <a:t>, </a:t>
            </a:r>
            <a:r>
              <a:rPr lang="fr-FR" i="1" dirty="0"/>
              <a:t>CHU d’Orléans (Encadrant)</a:t>
            </a:r>
          </a:p>
          <a:p>
            <a:pPr marL="1182688" lvl="1" indent="-285750">
              <a:buClr>
                <a:schemeClr val="bg1"/>
              </a:buClr>
              <a:buSzPct val="100000"/>
              <a:buFont typeface="Symbol" panose="05050102010706020507" pitchFamily="18" charset="2"/>
              <a:buChar char=""/>
            </a:pPr>
            <a:endParaRPr lang="fr-FR" dirty="0"/>
          </a:p>
          <a:p>
            <a:pPr>
              <a:buClr>
                <a:schemeClr val="bg1"/>
              </a:buClr>
              <a:buSzPct val="100000"/>
            </a:pPr>
            <a:endParaRPr lang="fr-FR" sz="1400" dirty="0"/>
          </a:p>
          <a:p>
            <a:pPr>
              <a:buClr>
                <a:schemeClr val="bg1"/>
              </a:buClr>
              <a:buSzPct val="100000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dirty="0"/>
              <a:t>Société associée : Centre Hospitalier Universitaire d’Orléans (Bourse CIFRE, projet financé par l’</a:t>
            </a:r>
            <a:r>
              <a:rPr lang="fr-FR" sz="1400" dirty="0" err="1"/>
              <a:t>ANRt</a:t>
            </a:r>
            <a:r>
              <a:rPr lang="fr-FR" sz="1400" dirty="0"/>
              <a:t>)</a:t>
            </a:r>
          </a:p>
          <a:p>
            <a:endParaRPr lang="en-GB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0E531-8E9A-41C7-846B-25FD007E1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91E3A4-4A02-456B-BD51-35A2E5553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50" i="1" dirty="0"/>
              <a:t>Séminaire ”Nouveaux Doctorants” 25 Janvier 2024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280496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C3C1E-4949-43CD-86A3-813F9959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Brieuc Léger</a:t>
            </a:r>
            <a:endParaRPr lang="en-GB" cap="non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19660-0895-417C-9B5E-7EE809E2F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Présentation du sujet de thèse</a:t>
            </a: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5C1814-CBD2-4A3D-BD04-C9628B66D0D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r-FR" sz="1400" dirty="0"/>
          </a:p>
          <a:p>
            <a:pPr marL="285750" indent="-285750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400" dirty="0"/>
              <a:t>Contexte &amp; problématique</a:t>
            </a:r>
          </a:p>
          <a:p>
            <a:pPr marL="552450" lvl="3" indent="-285750" algn="just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AVC : Observation d’un fort impact sur l’autonomie et la qualité de vie des patients par le manque de stimulations musculaire et cérébrale.</a:t>
            </a:r>
          </a:p>
          <a:p>
            <a:pPr marL="552450" lvl="3" indent="-285750" algn="just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Les techniques de rééducation existantes fonctionnent par le biais de stimulations sensorielles externes (visuelle, haptique) mais l’effet de ces stimulations sur les processus cérébraux impliqués n’est pas encore bien caractérisé.</a:t>
            </a:r>
          </a:p>
          <a:p>
            <a:pPr marL="552450" lvl="3" indent="-285750" algn="just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Investigation des corrélats neuronaux par la spectroscopie dans le proche infrarouge fonctionnelle (</a:t>
            </a:r>
            <a:r>
              <a:rPr lang="fr-FR" sz="1100" dirty="0" err="1">
                <a:solidFill>
                  <a:schemeClr val="bg1"/>
                </a:solidFill>
              </a:rPr>
              <a:t>fNIRS</a:t>
            </a:r>
            <a:r>
              <a:rPr lang="fr-FR" sz="1100" dirty="0">
                <a:solidFill>
                  <a:schemeClr val="bg1"/>
                </a:solidFill>
              </a:rPr>
              <a:t>) </a:t>
            </a:r>
          </a:p>
          <a:p>
            <a:pPr marL="733425" lvl="4" indent="-285750" algn="just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Non-invasive, portable et peut être utilisée dans des conditions plus écologiques (position assise ou debout par exemple).</a:t>
            </a:r>
            <a:endParaRPr lang="fr-FR" sz="1100" dirty="0"/>
          </a:p>
          <a:p>
            <a:pPr algn="just"/>
            <a:r>
              <a:rPr lang="fr-FR" sz="1100" dirty="0"/>
              <a:t>L’objectif de ce projet de thèse est d’étudier l’effet de stimulations sensorielles sur les régions cérébrales sensorimotrices chez des participants sains et des patients ayant eu un accident vasculaire cérébral.</a:t>
            </a:r>
          </a:p>
          <a:p>
            <a:endParaRPr lang="fr-FR" sz="1400" dirty="0"/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dirty="0"/>
              <a:t>Méthodes et approches pressenties</a:t>
            </a:r>
          </a:p>
          <a:p>
            <a:pPr marL="552450" lvl="3" indent="-285750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1è étude vérifiant si la latéralité a une influence significative sur la clarté de l’illusion de mouvement et sur l’hémodynamique cérébrale des régions sensorimotrices mesurée par </a:t>
            </a:r>
            <a:r>
              <a:rPr lang="fr-FR" sz="1100" dirty="0" err="1">
                <a:solidFill>
                  <a:schemeClr val="bg1"/>
                </a:solidFill>
              </a:rPr>
              <a:t>fNIRS</a:t>
            </a:r>
            <a:r>
              <a:rPr lang="fr-FR" sz="1100" dirty="0">
                <a:solidFill>
                  <a:schemeClr val="bg1"/>
                </a:solidFill>
              </a:rPr>
              <a:t> lors de stimulations vibratoires chez des participants sains.</a:t>
            </a:r>
          </a:p>
          <a:p>
            <a:pPr lvl="3" indent="0" algn="just">
              <a:buClr>
                <a:schemeClr val="bg1"/>
              </a:buClr>
              <a:buSzPct val="100000"/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552450" lvl="3" indent="-285750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2è étude vérifiant si l’âge et un déficit moteur ont une influence significative sur la clarté de l’illusion et l’hémodynamique cérébrale des régions sensorimotrices mesurée par </a:t>
            </a:r>
            <a:r>
              <a:rPr lang="fr-FR" sz="1100" dirty="0" err="1">
                <a:solidFill>
                  <a:schemeClr val="bg1"/>
                </a:solidFill>
              </a:rPr>
              <a:t>fNIRS</a:t>
            </a:r>
            <a:r>
              <a:rPr lang="fr-FR" sz="1100" dirty="0">
                <a:solidFill>
                  <a:schemeClr val="bg1"/>
                </a:solidFill>
              </a:rPr>
              <a:t> lors de stimulations vibratoires chez des participants sains et des patients ayant eu un accident vasculaire cérébral dans les 14 jours précédents.</a:t>
            </a:r>
          </a:p>
          <a:p>
            <a:pPr lvl="3" indent="0" algn="just">
              <a:buClr>
                <a:schemeClr val="bg1"/>
              </a:buClr>
              <a:buSzPct val="100000"/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552450" lvl="3" indent="-285750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bg1"/>
                </a:solidFill>
              </a:rPr>
              <a:t>3è étude vérifiant si la présence d’un retour visuel de mouvement virtuel du </a:t>
            </a:r>
            <a:r>
              <a:rPr lang="fr-FR" sz="1100">
                <a:solidFill>
                  <a:schemeClr val="bg1"/>
                </a:solidFill>
              </a:rPr>
              <a:t>membre a </a:t>
            </a:r>
            <a:r>
              <a:rPr lang="fr-FR" sz="1100" dirty="0">
                <a:solidFill>
                  <a:schemeClr val="bg1"/>
                </a:solidFill>
              </a:rPr>
              <a:t>une influence significative sur la clarté de l’illusion de mouvement et sur l’hémodynamique cérébrale des régions sensorimotrices mesurée par </a:t>
            </a:r>
            <a:r>
              <a:rPr lang="fr-FR" sz="1100" dirty="0" err="1">
                <a:solidFill>
                  <a:schemeClr val="bg1"/>
                </a:solidFill>
              </a:rPr>
              <a:t>fNIRS</a:t>
            </a:r>
            <a:r>
              <a:rPr lang="fr-FR" sz="1100" dirty="0">
                <a:solidFill>
                  <a:schemeClr val="bg1"/>
                </a:solidFill>
              </a:rPr>
              <a:t> lors de stimulations vibratoires chez des participants sains.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0E531-8E9A-41C7-846B-25FD007E1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91E3A4-4A02-456B-BD51-35A2E5553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50" i="1" dirty="0"/>
              <a:t>Séminaire ”Nouveaux Doctorants” 25 Janvier 2024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350286006"/>
      </p:ext>
    </p:extLst>
  </p:cSld>
  <p:clrMapOvr>
    <a:masterClrMapping/>
  </p:clrMapOvr>
</p:sld>
</file>

<file path=ppt/theme/theme1.xml><?xml version="1.0" encoding="utf-8"?>
<a:theme xmlns:a="http://schemas.openxmlformats.org/drawingml/2006/main" name="EuroMov_DHM">
  <a:themeElements>
    <a:clrScheme name="EuroMov DHM">
      <a:dk1>
        <a:srgbClr val="832777"/>
      </a:dk1>
      <a:lt1>
        <a:srgbClr val="FFFFFF"/>
      </a:lt1>
      <a:dk2>
        <a:srgbClr val="D8D8D8"/>
      </a:dk2>
      <a:lt2>
        <a:srgbClr val="E3C8FF"/>
      </a:lt2>
      <a:accent1>
        <a:srgbClr val="AD5BFF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447067-d351-41e2-bea7-70a9347d74e8">
      <Terms xmlns="http://schemas.microsoft.com/office/infopath/2007/PartnerControls"/>
    </lcf76f155ced4ddcb4097134ff3c332f>
    <TaxCatchAll xmlns="c483fb97-a28a-42d7-a16c-316267a968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D0F41D772104FB6EC1279BFBEE5BE" ma:contentTypeVersion="10" ma:contentTypeDescription="Crée un document." ma:contentTypeScope="" ma:versionID="f2e30c6af9af7af490a0e5e9830ad3bd">
  <xsd:schema xmlns:xsd="http://www.w3.org/2001/XMLSchema" xmlns:xs="http://www.w3.org/2001/XMLSchema" xmlns:p="http://schemas.microsoft.com/office/2006/metadata/properties" xmlns:ns2="fe447067-d351-41e2-bea7-70a9347d74e8" xmlns:ns3="c483fb97-a28a-42d7-a16c-316267a96870" targetNamespace="http://schemas.microsoft.com/office/2006/metadata/properties" ma:root="true" ma:fieldsID="e4950f1a508da6ba3af4fd5ecfb45922" ns2:_="" ns3:_="">
    <xsd:import namespace="fe447067-d351-41e2-bea7-70a9347d74e8"/>
    <xsd:import namespace="c483fb97-a28a-42d7-a16c-316267a96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47067-d351-41e2-bea7-70a9347d7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cf26918b-eb11-4d84-88e9-2e186eab5e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3fb97-a28a-42d7-a16c-316267a9687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867a1b7-d991-4c52-b47e-23c01f8443a8}" ma:internalName="TaxCatchAll" ma:showField="CatchAllData" ma:web="c483fb97-a28a-42d7-a16c-316267a96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0A6EF-1C6F-4943-ADB5-53821629560F}">
  <ds:schemaRefs>
    <ds:schemaRef ds:uri="http://purl.org/dc/terms/"/>
    <ds:schemaRef ds:uri="fe447067-d351-41e2-bea7-70a9347d74e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483fb97-a28a-42d7-a16c-316267a968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16A5F2-2409-4D83-B2FD-DBD4A709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B954B-E761-4181-88DB-65A208F22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447067-d351-41e2-bea7-70a9347d74e8"/>
    <ds:schemaRef ds:uri="c483fb97-a28a-42d7-a16c-316267a96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pra_c_sentation_powerpoint</Template>
  <TotalTime>9030</TotalTime>
  <Words>510</Words>
  <Application>Microsoft Office PowerPoint</Application>
  <PresentationFormat>Affichage à l'écran (16:9)</PresentationFormat>
  <Paragraphs>64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Wingdings</vt:lpstr>
      <vt:lpstr>EuroMov_DHM</vt:lpstr>
      <vt:lpstr>Brieuc Léger</vt:lpstr>
      <vt:lpstr>Brieuc Léger</vt:lpstr>
      <vt:lpstr>Brieuc Léger</vt:lpstr>
    </vt:vector>
  </TitlesOfParts>
  <Manager/>
  <Company>UMR EuroMov DHM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Andon Tchechmedjiev</dc:creator>
  <cp:lastModifiedBy>LEGER Brieuc</cp:lastModifiedBy>
  <cp:revision>166</cp:revision>
  <dcterms:created xsi:type="dcterms:W3CDTF">2017-06-21T13:30:37Z</dcterms:created>
  <dcterms:modified xsi:type="dcterms:W3CDTF">2023-12-11T09:15:03Z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0x010100642D0F41D772104FB6EC1279BFBEE5BE</vt:lpwstr>
  </property>
  <property fmtid="{D5CDD505-2E9C-101B-9397-08002B2CF9AE}" pid="3" name="MediaServiceImageTags">
    <vt:lpwstr/>
  </property>
</Properties>
</file>